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to estimate a cost of a Project?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Hira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Saeed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0921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Types of Costs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Direct Costs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Costs that are clearly chargeable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to a specific work package.</a:t>
            </a:r>
          </a:p>
          <a:p>
            <a:pPr lvl="2"/>
            <a:r>
              <a:rPr lang="en-US" dirty="0">
                <a:latin typeface="Times New Roman" pitchFamily="18" charset="0"/>
                <a:cs typeface="Times New Roman" pitchFamily="18" charset="0"/>
              </a:rPr>
              <a:t>Labor, materials, equipment, and other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Direct (Project) Overhead Costs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Costs incurred that are directly tied to an identifiable project deliverable or work package.</a:t>
            </a:r>
          </a:p>
          <a:p>
            <a:pPr lvl="2"/>
            <a:r>
              <a:rPr lang="en-US" dirty="0">
                <a:latin typeface="Times New Roman" pitchFamily="18" charset="0"/>
                <a:cs typeface="Times New Roman" pitchFamily="18" charset="0"/>
              </a:rPr>
              <a:t>Salary, rents, supplies, specialized machinery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General and Administrative Overhead Costs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Organization costs indirectly linked to a specific package that are apportioned 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6136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Refining Estimates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3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Reasons for Adjusting Estimates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Interaction costs are hidden in estimates.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Normal conditions do not apply.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Things go wrong on projects.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Changes in project scope and plans.</a:t>
            </a:r>
          </a:p>
          <a:p>
            <a:pPr>
              <a:spcBef>
                <a:spcPct val="3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Adjusting Estimates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Time and cost estimates of specific activities are adjusted as the risks, resources, and situation particulars become more clearly defined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542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Typical Problems with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>Cost Estimates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8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Developing an estimate for a large software project is a complex task that requires a significant amount of effort. </a:t>
            </a:r>
          </a:p>
          <a:p>
            <a:pPr>
              <a:spcBef>
                <a:spcPct val="8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People who develop estimates often do not have much experience.</a:t>
            </a:r>
          </a:p>
          <a:p>
            <a:pPr>
              <a:spcBef>
                <a:spcPct val="8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Human beings are biased toward underestimation. </a:t>
            </a:r>
          </a:p>
          <a:p>
            <a:pPr>
              <a:spcBef>
                <a:spcPct val="8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Management might ask for an estimate, but really desire a bid to win a major contract or get internal funding. 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6669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Types of Budgeting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Top-down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Bottom-up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8558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Top-Down Budgeting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technique of developing a budget by comparing this project to past ones using the judgment and experience of management.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Typically an overall budget is assigned to the project to be distributed to the individual tasks.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If the projects being used for comparison are similar enough, this process can result in a fairly accurate total number. 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process of distributing the total can create a lot of conflict among the management team.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5070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Bottom-Up Budgeting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process of developing budgets by asking the people who will perform the individual tasks on the WBS for their estimates. 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These individual numbers are then rolled up to a summary for presentation to management. 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0556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What is Cost and Project Cost Management?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ct val="10000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a resource sacrificed or foregone to achieve a specific objective, or something given up in exchange.</a:t>
            </a:r>
          </a:p>
          <a:p>
            <a:pPr>
              <a:spcBef>
                <a:spcPct val="10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Costs are usually measured in monetary units, such as dollars.</a:t>
            </a:r>
          </a:p>
          <a:p>
            <a:pPr>
              <a:spcBef>
                <a:spcPct val="10000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cost management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includes the processes required to ensure that the project is completed within an approved budget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2166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Cost Management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ct val="10000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Cost estimating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Developing an approximation or estimate of the costs of the resources needed to complete a project.</a:t>
            </a:r>
          </a:p>
          <a:p>
            <a:pPr>
              <a:spcBef>
                <a:spcPct val="10000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Cost budgeting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Allocating the overall cost estimate to individual work items to establish a baseline for measuring performance.</a:t>
            </a:r>
          </a:p>
          <a:p>
            <a:pPr>
              <a:spcBef>
                <a:spcPct val="10000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Cost control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Controlling changes to the project budget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8828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Estimating Projects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Estimating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The process of forecasting or approximating the time and cost of completing project deliverables.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The task of balancing expectations of stakeholders and need for control while the project is implemented.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Types of Estimates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Top-down (macro) estimates: analogy, group consensus, or mathematical relationships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Bottom-up (micro) estimates: estimates of elements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of the work breakdown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1981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Why Estimating Time and Cost Are Important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28600" indent="-228600">
              <a:spcBef>
                <a:spcPct val="4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support good decisions.</a:t>
            </a:r>
          </a:p>
          <a:p>
            <a:pPr marL="228600" indent="-228600">
              <a:spcBef>
                <a:spcPct val="4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schedule work.</a:t>
            </a:r>
          </a:p>
          <a:p>
            <a:pPr marL="228600" indent="-228600">
              <a:spcBef>
                <a:spcPct val="4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determine how long the project should take and its cost.</a:t>
            </a:r>
          </a:p>
          <a:p>
            <a:pPr marL="228600" indent="-228600">
              <a:spcBef>
                <a:spcPct val="4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determine whether the project is worth doing.</a:t>
            </a:r>
          </a:p>
          <a:p>
            <a:pPr marL="228600" indent="-228600">
              <a:spcBef>
                <a:spcPct val="4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develop cash flow needs.</a:t>
            </a:r>
          </a:p>
          <a:p>
            <a:pPr marL="228600" indent="-228600">
              <a:spcBef>
                <a:spcPct val="4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determine how well the project is progressing.</a:t>
            </a:r>
          </a:p>
          <a:p>
            <a:pPr marL="228600" indent="-228600">
              <a:spcBef>
                <a:spcPct val="4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develop time-phased budgets and establish the project baseline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4161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Factors Influencing the Quality of Estimates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21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74143" y="6629400"/>
            <a:ext cx="1909507" cy="76200"/>
          </a:xfrm>
        </p:spPr>
        <p:txBody>
          <a:bodyPr/>
          <a:lstStyle/>
          <a:p>
            <a:r>
              <a:rPr lang="en-US"/>
              <a:t>5–</a:t>
            </a:r>
            <a:fld id="{333D2E1E-E297-4C7D-9A0C-F95A468E8C1F}" type="slidenum">
              <a:rPr lang="en-US"/>
              <a:pPr/>
              <a:t>6</a:t>
            </a:fld>
            <a:endParaRPr lang="en-US"/>
          </a:p>
        </p:txBody>
      </p:sp>
      <p:sp>
        <p:nvSpPr>
          <p:cNvPr id="22" name="AutoShape 2"/>
          <p:cNvSpPr txBox="1">
            <a:spLocks noChangeArrowheads="1"/>
          </p:cNvSpPr>
          <p:nvPr/>
        </p:nvSpPr>
        <p:spPr>
          <a:xfrm>
            <a:off x="1296952" y="675481"/>
            <a:ext cx="7351747" cy="411957"/>
          </a:xfrm>
          <a:prstGeom prst="rect">
            <a:avLst/>
          </a:prstGeom>
          <a:ln/>
        </p:spPr>
        <p:txBody>
          <a:bodyPr vert="horz" lIns="0" tIns="45720" rIns="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3" name="Line 4"/>
          <p:cNvSpPr>
            <a:spLocks noChangeShapeType="1"/>
          </p:cNvSpPr>
          <p:nvPr/>
        </p:nvSpPr>
        <p:spPr bwMode="blackWhite">
          <a:xfrm>
            <a:off x="4572000" y="2422525"/>
            <a:ext cx="0" cy="7620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" name="Line 5"/>
          <p:cNvSpPr>
            <a:spLocks noChangeShapeType="1"/>
          </p:cNvSpPr>
          <p:nvPr/>
        </p:nvSpPr>
        <p:spPr bwMode="blackWhite">
          <a:xfrm rot="18798322">
            <a:off x="3533379" y="2942374"/>
            <a:ext cx="794" cy="687079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5" name="Line 6"/>
          <p:cNvSpPr>
            <a:spLocks noChangeShapeType="1"/>
          </p:cNvSpPr>
          <p:nvPr/>
        </p:nvSpPr>
        <p:spPr bwMode="blackWhite">
          <a:xfrm rot="2191705">
            <a:off x="3772951" y="4823550"/>
            <a:ext cx="1432" cy="3810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blackWhite">
          <a:xfrm rot="15439250">
            <a:off x="3389037" y="3748344"/>
            <a:ext cx="794" cy="687079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7" name="Line 8"/>
          <p:cNvSpPr>
            <a:spLocks noChangeShapeType="1"/>
          </p:cNvSpPr>
          <p:nvPr/>
        </p:nvSpPr>
        <p:spPr bwMode="blackWhite">
          <a:xfrm rot="6160750" flipH="1">
            <a:off x="5827263" y="3764788"/>
            <a:ext cx="794" cy="687079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8" name="Line 9"/>
          <p:cNvSpPr>
            <a:spLocks noChangeShapeType="1"/>
          </p:cNvSpPr>
          <p:nvPr/>
        </p:nvSpPr>
        <p:spPr bwMode="blackWhite">
          <a:xfrm rot="19408295" flipH="1">
            <a:off x="5371330" y="4823457"/>
            <a:ext cx="1432" cy="3810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blackWhite">
          <a:xfrm rot="2801678" flipH="1">
            <a:off x="5665934" y="2890987"/>
            <a:ext cx="794" cy="687079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blackWhite">
          <a:xfrm>
            <a:off x="3738818" y="3976687"/>
            <a:ext cx="1909507" cy="776288"/>
          </a:xfrm>
          <a:prstGeom prst="ellipse">
            <a:avLst/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 anchorCtr="1"/>
          <a:lstStyle/>
          <a:p>
            <a:pPr algn="ctr" eaLnBrk="0" hangingPunct="0"/>
            <a:r>
              <a:rPr lang="en-US" sz="2400" dirty="0"/>
              <a:t>Quality of Estimates</a:t>
            </a:r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blackWhite">
          <a:xfrm>
            <a:off x="5994400" y="2832099"/>
            <a:ext cx="2387600" cy="5238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 anchorCtr="1"/>
          <a:lstStyle/>
          <a:p>
            <a:pPr algn="ctr" eaLnBrk="0" hangingPunct="0"/>
            <a:r>
              <a:rPr lang="en-US" sz="1800"/>
              <a:t>Project</a:t>
            </a:r>
            <a:br>
              <a:rPr lang="en-US" sz="1800"/>
            </a:br>
            <a:r>
              <a:rPr lang="en-US" sz="1800"/>
              <a:t>Duration</a:t>
            </a:r>
          </a:p>
        </p:txBody>
      </p:sp>
      <p:sp>
        <p:nvSpPr>
          <p:cNvPr id="32" name="Oval 13"/>
          <p:cNvSpPr>
            <a:spLocks noChangeArrowheads="1"/>
          </p:cNvSpPr>
          <p:nvPr/>
        </p:nvSpPr>
        <p:spPr bwMode="blackWhite">
          <a:xfrm>
            <a:off x="6146800" y="4254499"/>
            <a:ext cx="2387600" cy="5238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 anchorCtr="1"/>
          <a:lstStyle/>
          <a:p>
            <a:pPr algn="ctr" eaLnBrk="0" hangingPunct="0"/>
            <a:r>
              <a:rPr lang="en-US" sz="1800"/>
              <a:t>People</a:t>
            </a: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blackWhite">
          <a:xfrm>
            <a:off x="5181600" y="5562600"/>
            <a:ext cx="2387600" cy="5238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 anchorCtr="1"/>
          <a:lstStyle/>
          <a:p>
            <a:pPr algn="ctr" eaLnBrk="0" hangingPunct="0"/>
            <a:r>
              <a:rPr lang="en-US" sz="1800"/>
              <a:t>Project Structure and Organization</a:t>
            </a:r>
          </a:p>
        </p:txBody>
      </p:sp>
      <p:sp>
        <p:nvSpPr>
          <p:cNvPr id="34" name="Oval 15"/>
          <p:cNvSpPr>
            <a:spLocks noChangeArrowheads="1"/>
          </p:cNvSpPr>
          <p:nvPr/>
        </p:nvSpPr>
        <p:spPr bwMode="blackWhite">
          <a:xfrm>
            <a:off x="1708150" y="5549899"/>
            <a:ext cx="2387600" cy="5238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 anchorCtr="1"/>
          <a:lstStyle/>
          <a:p>
            <a:pPr algn="ctr" eaLnBrk="0" hangingPunct="0"/>
            <a:r>
              <a:rPr lang="en-US" sz="1800" dirty="0"/>
              <a:t>Padding</a:t>
            </a:r>
            <a:br>
              <a:rPr lang="en-US" sz="1800" dirty="0"/>
            </a:br>
            <a:r>
              <a:rPr lang="en-US" sz="1800" dirty="0"/>
              <a:t>Estimates</a:t>
            </a:r>
          </a:p>
        </p:txBody>
      </p:sp>
      <p:sp>
        <p:nvSpPr>
          <p:cNvPr id="35" name="Oval 16"/>
          <p:cNvSpPr>
            <a:spLocks noChangeArrowheads="1"/>
          </p:cNvSpPr>
          <p:nvPr/>
        </p:nvSpPr>
        <p:spPr bwMode="blackWhite">
          <a:xfrm>
            <a:off x="889000" y="4254499"/>
            <a:ext cx="2387600" cy="5238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 anchorCtr="1"/>
          <a:lstStyle/>
          <a:p>
            <a:pPr algn="ctr" eaLnBrk="0" hangingPunct="0"/>
            <a:r>
              <a:rPr lang="en-US" sz="1800" dirty="0"/>
              <a:t>Organization</a:t>
            </a:r>
            <a:br>
              <a:rPr lang="en-US" sz="1800" dirty="0"/>
            </a:br>
            <a:r>
              <a:rPr lang="en-US" sz="1800" dirty="0"/>
              <a:t>Culture</a:t>
            </a:r>
          </a:p>
        </p:txBody>
      </p:sp>
      <p:sp>
        <p:nvSpPr>
          <p:cNvPr id="36" name="Oval 17"/>
          <p:cNvSpPr>
            <a:spLocks noChangeArrowheads="1"/>
          </p:cNvSpPr>
          <p:nvPr/>
        </p:nvSpPr>
        <p:spPr bwMode="blackWhite">
          <a:xfrm>
            <a:off x="889000" y="2667000"/>
            <a:ext cx="2444750" cy="854831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 anchorCtr="1"/>
          <a:lstStyle/>
          <a:p>
            <a:pPr algn="ctr" eaLnBrk="0" hangingPunct="0"/>
            <a:r>
              <a:rPr lang="en-US" sz="2000" dirty="0"/>
              <a:t>Other (</a:t>
            </a:r>
            <a:r>
              <a:rPr lang="en-US" sz="2000" dirty="0" smtClean="0"/>
              <a:t>Non project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>Factors</a:t>
            </a:r>
          </a:p>
        </p:txBody>
      </p:sp>
      <p:sp>
        <p:nvSpPr>
          <p:cNvPr id="37" name="Oval 18"/>
          <p:cNvSpPr>
            <a:spLocks noChangeArrowheads="1"/>
          </p:cNvSpPr>
          <p:nvPr/>
        </p:nvSpPr>
        <p:spPr bwMode="blackWhite">
          <a:xfrm>
            <a:off x="3530600" y="1993899"/>
            <a:ext cx="2387600" cy="5238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 anchorCtr="1"/>
          <a:lstStyle/>
          <a:p>
            <a:pPr algn="ctr" eaLnBrk="0" hangingPunct="0"/>
            <a:r>
              <a:rPr lang="en-US" sz="1800"/>
              <a:t>Planning Horizon</a:t>
            </a:r>
          </a:p>
        </p:txBody>
      </p:sp>
    </p:spTree>
    <p:extLst>
      <p:ext uri="{BB962C8B-B14F-4D97-AF65-F5344CB8AC3E}">
        <p14:creationId xmlns="" xmlns:p14="http://schemas.microsoft.com/office/powerpoint/2010/main" val="243009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 autoUpdateAnimBg="0"/>
      <p:bldP spid="31" grpId="0" animBg="1" autoUpdateAnimBg="0"/>
      <p:bldP spid="32" grpId="0" animBg="1" autoUpdateAnimBg="0"/>
      <p:bldP spid="33" grpId="0" animBg="1" autoUpdateAnimBg="0"/>
      <p:bldP spid="34" grpId="0" animBg="1" autoUpdateAnimBg="0"/>
      <p:bldP spid="35" grpId="0" animBg="1" autoUpdateAnimBg="0"/>
      <p:bldP spid="36" grpId="0" animBg="1" autoUpdateAnimBg="0"/>
      <p:bldP spid="37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Estimating Guidelines for Times, 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>Costs, and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98463" indent="-398463">
              <a:spcBef>
                <a:spcPct val="35000"/>
              </a:spcBef>
              <a:buFontTx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Have people familiar with the tasks make the estimate.</a:t>
            </a:r>
          </a:p>
          <a:p>
            <a:pPr marL="398463" indent="-398463">
              <a:spcBef>
                <a:spcPct val="35000"/>
              </a:spcBef>
              <a:buFontTx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Use several people to make estimates.</a:t>
            </a:r>
          </a:p>
          <a:p>
            <a:pPr marL="398463" indent="-398463">
              <a:spcBef>
                <a:spcPct val="35000"/>
              </a:spcBef>
              <a:buFontTx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Base estimates on normal conditions, efficient methods, and a normal level of resources.</a:t>
            </a:r>
          </a:p>
          <a:p>
            <a:pPr marL="398463" indent="-398463">
              <a:spcBef>
                <a:spcPct val="35000"/>
              </a:spcBef>
              <a:buFontTx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Use consistent time units in estimating task times.</a:t>
            </a:r>
          </a:p>
          <a:p>
            <a:pPr marL="398463" indent="-398463">
              <a:spcBef>
                <a:spcPct val="35000"/>
              </a:spcBef>
              <a:buFontTx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Treat each task as independent, don’t aggregate.</a:t>
            </a:r>
          </a:p>
          <a:p>
            <a:pPr marL="398463" indent="-398463">
              <a:spcBef>
                <a:spcPct val="35000"/>
              </a:spcBef>
              <a:buFontTx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Don’t make allowances for contingencies.</a:t>
            </a:r>
          </a:p>
          <a:p>
            <a:pPr marL="398463" indent="-398463">
              <a:spcBef>
                <a:spcPct val="35000"/>
              </a:spcBef>
              <a:buFontTx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Adding a risk assessment helps avoid surprises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to stakeholders.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3137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Estimating Projects: Preferred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Make rough top-down estimates.</a:t>
            </a:r>
          </a:p>
          <a:p>
            <a:pPr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Develop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WBS.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Make bottom-up estimates.</a:t>
            </a:r>
          </a:p>
          <a:p>
            <a:pPr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Develop schedules and budgets.</a:t>
            </a:r>
          </a:p>
          <a:p>
            <a:pPr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Reconcile differences between top-down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and bottom-up estimates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0410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Apportion Method of Allocating Project Costs Using the Work Breakdown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66900"/>
            <a:ext cx="7313613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7606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634</Words>
  <Application>Microsoft Office PowerPoint</Application>
  <PresentationFormat>On-screen Show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How to estimate a cost of a Project?</vt:lpstr>
      <vt:lpstr>What is Cost and Project Cost Management?</vt:lpstr>
      <vt:lpstr>Project Cost Management Processes</vt:lpstr>
      <vt:lpstr>Estimating Projects </vt:lpstr>
      <vt:lpstr>Why Estimating Time and Cost Are Important</vt:lpstr>
      <vt:lpstr>Factors Influencing the Quality of Estimates</vt:lpstr>
      <vt:lpstr>Estimating Guidelines for Times,  Costs, and Resources</vt:lpstr>
      <vt:lpstr>Estimating Projects: Preferred Approach</vt:lpstr>
      <vt:lpstr>Apportion Method of Allocating Project Costs Using the Work Breakdown Structure</vt:lpstr>
      <vt:lpstr>Types of Costs</vt:lpstr>
      <vt:lpstr>Refining Estimates</vt:lpstr>
      <vt:lpstr>Typical Problems with   Cost Estimates</vt:lpstr>
      <vt:lpstr>Types of Budgeting</vt:lpstr>
      <vt:lpstr>Top-Down Budgeting</vt:lpstr>
      <vt:lpstr>Bottom-Up Budgeting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estimate a cost of a Project?</dc:title>
  <dc:creator>Zeeshan</dc:creator>
  <cp:lastModifiedBy>ApnaITcenter</cp:lastModifiedBy>
  <cp:revision>13</cp:revision>
  <dcterms:created xsi:type="dcterms:W3CDTF">2006-08-16T00:00:00Z</dcterms:created>
  <dcterms:modified xsi:type="dcterms:W3CDTF">2020-03-31T20:04:55Z</dcterms:modified>
</cp:coreProperties>
</file>